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3">
  <p:sldMasterIdLst>
    <p:sldMasterId id="2147483684" r:id="rId1"/>
  </p:sldMasterIdLst>
  <p:notesMasterIdLst>
    <p:notesMasterId r:id="rId10"/>
  </p:notesMasterIdLst>
  <p:sldIdLst>
    <p:sldId id="699" r:id="rId2"/>
    <p:sldId id="702" r:id="rId3"/>
    <p:sldId id="703" r:id="rId4"/>
    <p:sldId id="713" r:id="rId5"/>
    <p:sldId id="714" r:id="rId6"/>
    <p:sldId id="705" r:id="rId7"/>
    <p:sldId id="715" r:id="rId8"/>
    <p:sldId id="716" r:id="rId9"/>
  </p:sldIdLst>
  <p:sldSz cx="9144000" cy="5143500" type="screen16x9"/>
  <p:notesSz cx="6858000" cy="9947275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  <p15:guide id="3" orient="horz" pos="162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гузель 1" initials="г1" lastIdx="1" clrIdx="0">
    <p:extLst/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5050"/>
    <a:srgbClr val="5DFFA6"/>
    <a:srgbClr val="B2C7E0"/>
    <a:srgbClr val="00B853"/>
    <a:srgbClr val="FAB52A"/>
    <a:srgbClr val="E89D06"/>
    <a:srgbClr val="009900"/>
    <a:srgbClr val="006600"/>
    <a:srgbClr val="008000"/>
    <a:srgbClr val="A8246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D7B26C5-4107-4FEC-AEDC-1716B250A1EF}" styleName="Светлый стиль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7E9639D4-E3E2-4D34-9284-5A2195B3D0D7}" styleName="Светлый стиль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F5AB1C69-6EDB-4FF4-983F-18BD219EF322}" styleName="Средний стиль 2 —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93296810-A885-4BE3-A3E7-6D5BEEA58F35}" styleName="Средний стиль 2 —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638B1855-1B75-4FBE-930C-398BA8C253C6}" styleName="Стиль из темы 2 - акцент 6">
    <a:tblBg>
      <a:fillRef idx="3">
        <a:schemeClr val="accent6"/>
      </a:fillRef>
      <a:effectRef idx="3">
        <a:schemeClr val="accent6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6">
                <a:tint val="50000"/>
              </a:schemeClr>
            </a:lnRef>
          </a:left>
          <a:right>
            <a:lnRef idx="1">
              <a:schemeClr val="accent6">
                <a:tint val="50000"/>
              </a:schemeClr>
            </a:lnRef>
          </a:right>
          <a:top>
            <a:lnRef idx="1">
              <a:schemeClr val="accent6">
                <a:tint val="50000"/>
              </a:schemeClr>
            </a:lnRef>
          </a:top>
          <a:bottom>
            <a:lnRef idx="1">
              <a:schemeClr val="accent6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08FB837D-C827-4EFA-A057-4D05807E0F7C}" styleName="Стиль из темы 1 - акцент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7DF18680-E054-41AD-8BC1-D1AEF772440D}" styleName="Средний стиль 2 —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20" autoAdjust="0"/>
    <p:restoredTop sz="94291" autoAdjust="0"/>
  </p:normalViewPr>
  <p:slideViewPr>
    <p:cSldViewPr>
      <p:cViewPr>
        <p:scale>
          <a:sx n="158" d="100"/>
          <a:sy n="158" d="100"/>
        </p:scale>
        <p:origin x="-264" y="-24"/>
      </p:cViewPr>
      <p:guideLst>
        <p:guide orient="horz" pos="2160"/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commentAuthors" Target="commentAuthors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5" y="4"/>
            <a:ext cx="2971800" cy="497363"/>
          </a:xfrm>
          <a:prstGeom prst="rect">
            <a:avLst/>
          </a:prstGeom>
        </p:spPr>
        <p:txBody>
          <a:bodyPr vert="horz" lIns="91859" tIns="45929" rIns="91859" bIns="45929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9" y="4"/>
            <a:ext cx="2971800" cy="497363"/>
          </a:xfrm>
          <a:prstGeom prst="rect">
            <a:avLst/>
          </a:prstGeom>
        </p:spPr>
        <p:txBody>
          <a:bodyPr vert="horz" lIns="91859" tIns="45929" rIns="91859" bIns="45929" rtlCol="0"/>
          <a:lstStyle>
            <a:lvl1pPr algn="r">
              <a:defRPr sz="1200"/>
            </a:lvl1pPr>
          </a:lstStyle>
          <a:p>
            <a:fld id="{868046F2-944B-4F90-BD18-F60E57C1B3F9}" type="datetimeFigureOut">
              <a:rPr lang="ru-RU" smtClean="0"/>
              <a:t>21.09.2022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2713" y="746125"/>
            <a:ext cx="6632575" cy="3730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859" tIns="45929" rIns="91859" bIns="45929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1" y="4724957"/>
            <a:ext cx="5486400" cy="4476273"/>
          </a:xfrm>
          <a:prstGeom prst="rect">
            <a:avLst/>
          </a:prstGeom>
        </p:spPr>
        <p:txBody>
          <a:bodyPr vert="horz" lIns="91859" tIns="45929" rIns="91859" bIns="45929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5" y="9448189"/>
            <a:ext cx="2971800" cy="497363"/>
          </a:xfrm>
          <a:prstGeom prst="rect">
            <a:avLst/>
          </a:prstGeom>
        </p:spPr>
        <p:txBody>
          <a:bodyPr vert="horz" lIns="91859" tIns="45929" rIns="91859" bIns="45929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9" y="9448189"/>
            <a:ext cx="2971800" cy="497363"/>
          </a:xfrm>
          <a:prstGeom prst="rect">
            <a:avLst/>
          </a:prstGeom>
        </p:spPr>
        <p:txBody>
          <a:bodyPr vert="horz" lIns="91859" tIns="45929" rIns="91859" bIns="45929" rtlCol="0" anchor="b"/>
          <a:lstStyle>
            <a:lvl1pPr algn="r">
              <a:defRPr sz="1200"/>
            </a:lvl1pPr>
          </a:lstStyle>
          <a:p>
            <a:fld id="{466CA857-7694-4636-8871-A9C2DD9E7965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7301992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FD79353-59B3-41D4-A1A9-DC36E0CFDD13}" type="datetime1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21.09.2022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19B0651-EE4F-4900-A07F-96A6BFA9D0F0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411927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88692BE-808A-414F-AD5F-AEE5D3A9CEA8}" type="datetime1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21.09.2022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19B0651-EE4F-4900-A07F-96A6BFA9D0F0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1179481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5E358C6-E46C-428F-ABEE-3593A2D07975}" type="datetime1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21.09.2022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19B0651-EE4F-4900-A07F-96A6BFA9D0F0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362377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B2A0A5D-9805-43FA-9255-6400C57A3AC5}" type="datetime1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21.09.2022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19B0651-EE4F-4900-A07F-96A6BFA9D0F0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892118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615774A-4755-4C13-96F3-4FC371D4284E}" type="datetime1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21.09.2022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19B0651-EE4F-4900-A07F-96A6BFA9D0F0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125259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ABD3466-641E-44E7-9A05-B89B6B0207ED}" type="datetime1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21.09.2022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19B0651-EE4F-4900-A07F-96A6BFA9D0F0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5878664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B4EFC2D-38A6-4D8B-8B37-4B7EC6CF721F}" type="datetime1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21.09.2022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19B0651-EE4F-4900-A07F-96A6BFA9D0F0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348862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8AE3D3D-E080-4E59-8BE3-528D038019C5}" type="datetime1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21.09.2022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19B0651-EE4F-4900-A07F-96A6BFA9D0F0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215698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E10920C-B0CF-4CB3-A3D4-8DD2C3948F8A}" type="datetime1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21.09.2022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19B0651-EE4F-4900-A07F-96A6BFA9D0F0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4211976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D67A621-1EA3-4D43-B93C-E3EAB5876F0E}" type="datetime1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21.09.2022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19B0651-EE4F-4900-A07F-96A6BFA9D0F0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558340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1F271C5-520E-4302-A0B1-440D127E6EE5}" type="datetime1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21.09.2022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19B0651-EE4F-4900-A07F-96A6BFA9D0F0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009834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205978"/>
            <a:ext cx="807524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11560" y="1200151"/>
            <a:ext cx="807524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1156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BE867B1-6445-4213-9600-44A6D43D5580}" type="datetime1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21.09.2022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7010400" y="105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19B0651-EE4F-4900-A07F-96A6BFA9D0F0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700863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stats.test-edu.ru/" TargetMode="External"/><Relationship Id="rId4" Type="http://schemas.openxmlformats.org/officeDocument/2006/relationships/hyperlink" Target="mailto:obr.opros@tatar.ru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1"/>
          <p:cNvSpPr>
            <a:spLocks noGrp="1"/>
          </p:cNvSpPr>
          <p:nvPr>
            <p:ph type="title"/>
          </p:nvPr>
        </p:nvSpPr>
        <p:spPr>
          <a:xfrm>
            <a:off x="1552836" y="483518"/>
            <a:ext cx="6203032" cy="2016224"/>
          </a:xfrm>
        </p:spPr>
        <p:txBody>
          <a:bodyPr>
            <a:noAutofit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>
                <a:latin typeface="Times New Roman" pitchFamily="18" charset="0"/>
                <a:cs typeface="Times New Roman" pitchFamily="18" charset="0"/>
              </a:rPr>
            </a:b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Социально-психологическое тестирование в 2022-2023 учебном году </a:t>
            </a:r>
            <a:br>
              <a:rPr lang="ru-RU" sz="3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200" dirty="0"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24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28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28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ru-RU" sz="2800" dirty="0"/>
          </a:p>
        </p:txBody>
      </p:sp>
      <p:sp>
        <p:nvSpPr>
          <p:cNvPr id="6" name="Содержимое 2"/>
          <p:cNvSpPr>
            <a:spLocks noGrp="1"/>
          </p:cNvSpPr>
          <p:nvPr>
            <p:ph idx="1"/>
          </p:nvPr>
        </p:nvSpPr>
        <p:spPr>
          <a:xfrm>
            <a:off x="-1692696" y="1707654"/>
            <a:ext cx="8229600" cy="1785950"/>
          </a:xfrm>
        </p:spPr>
        <p:txBody>
          <a:bodyPr>
            <a:normAutofit/>
          </a:bodyPr>
          <a:lstStyle/>
          <a:p>
            <a:pPr algn="ctr">
              <a:buNone/>
            </a:pP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 algn="r">
              <a:spcBef>
                <a:spcPts val="0"/>
              </a:spcBef>
              <a:buNone/>
              <a:defRPr/>
            </a:pPr>
            <a:endParaRPr lang="ru-RU" sz="1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>
              <a:spcBef>
                <a:spcPts val="0"/>
              </a:spcBef>
              <a:defRPr/>
            </a:pPr>
            <a:endParaRPr lang="ru-RU" i="1" dirty="0" smtClean="0"/>
          </a:p>
          <a:p>
            <a:pPr marL="0" indent="0" algn="r">
              <a:buNone/>
            </a:pPr>
            <a:r>
              <a:rPr lang="ru-RU" dirty="0" smtClean="0"/>
              <a:t>Вопросы - ответы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789802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19B0651-EE4F-4900-A07F-96A6BFA9D0F0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" name="Заголовок 5"/>
          <p:cNvSpPr txBox="1">
            <a:spLocks/>
          </p:cNvSpPr>
          <p:nvPr/>
        </p:nvSpPr>
        <p:spPr>
          <a:xfrm>
            <a:off x="959441" y="339502"/>
            <a:ext cx="77152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000" dirty="0"/>
              <a:t>ЗАЧЕМ ПРОВОДИТСЯ СОЦИАЛЬНО-ПСИХОЛОГИЧЕСКОЕ ТЕСТИРОВАНИЕ ОБУЧАЮЩИХСЯ?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6" name="Группа 5"/>
          <p:cNvGrpSpPr/>
          <p:nvPr/>
        </p:nvGrpSpPr>
        <p:grpSpPr>
          <a:xfrm>
            <a:off x="769186" y="1586289"/>
            <a:ext cx="672848" cy="1101617"/>
            <a:chOff x="1" y="2171"/>
            <a:chExt cx="672848" cy="961212"/>
          </a:xfrm>
          <a:scene3d>
            <a:camera prst="orthographicFront"/>
            <a:lightRig rig="flat" dir="t"/>
          </a:scene3d>
        </p:grpSpPr>
        <p:sp>
          <p:nvSpPr>
            <p:cNvPr id="28" name="Нашивка 27"/>
            <p:cNvSpPr/>
            <p:nvPr/>
          </p:nvSpPr>
          <p:spPr>
            <a:xfrm rot="5400000">
              <a:off x="-144181" y="146353"/>
              <a:ext cx="961212" cy="672848"/>
            </a:xfrm>
            <a:prstGeom prst="chevron">
              <a:avLst/>
            </a:prstGeom>
            <a:sp3d prstMaterial="plastic">
              <a:bevelT w="120900" h="88900"/>
              <a:bevelB w="88900" h="31750" prst="angle"/>
            </a:sp3d>
          </p:spPr>
          <p:style>
            <a:lnRef idx="1">
              <a:schemeClr val="accent2">
                <a:hueOff val="0"/>
                <a:satOff val="0"/>
                <a:lumOff val="0"/>
                <a:alphaOff val="0"/>
              </a:schemeClr>
            </a:lnRef>
            <a:fillRef idx="3">
              <a:schemeClr val="accent2">
                <a:hueOff val="0"/>
                <a:satOff val="0"/>
                <a:lumOff val="0"/>
                <a:alphaOff val="0"/>
              </a:schemeClr>
            </a:fillRef>
            <a:effectRef idx="2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9" name="Нашивка 4"/>
            <p:cNvSpPr/>
            <p:nvPr/>
          </p:nvSpPr>
          <p:spPr>
            <a:xfrm>
              <a:off x="1" y="338595"/>
              <a:ext cx="672848" cy="288364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1430" tIns="11430" rIns="11430" bIns="11430" numCol="1" spcCol="1270" anchor="ctr" anchorCtr="0">
              <a:noAutofit/>
            </a:bodyPr>
            <a:lstStyle/>
            <a:p>
              <a:pPr lvl="0" algn="ctr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1800" kern="1200" dirty="0" smtClean="0"/>
                <a:t>v</a:t>
              </a:r>
              <a:endParaRPr lang="ru-RU" sz="1800" kern="1200" dirty="0"/>
            </a:p>
          </p:txBody>
        </p:sp>
      </p:grpSp>
      <p:grpSp>
        <p:nvGrpSpPr>
          <p:cNvPr id="7" name="Группа 6"/>
          <p:cNvGrpSpPr/>
          <p:nvPr/>
        </p:nvGrpSpPr>
        <p:grpSpPr>
          <a:xfrm>
            <a:off x="1512268" y="1498709"/>
            <a:ext cx="7714084" cy="981395"/>
            <a:chOff x="672848" y="26200"/>
            <a:chExt cx="7680283" cy="815976"/>
          </a:xfrm>
          <a:scene3d>
            <a:camera prst="orthographicFront"/>
            <a:lightRig rig="flat" dir="t"/>
          </a:scene3d>
        </p:grpSpPr>
        <p:sp>
          <p:nvSpPr>
            <p:cNvPr id="26" name="Прямоугольник с двумя скругленными соседними углами 25"/>
            <p:cNvSpPr/>
            <p:nvPr/>
          </p:nvSpPr>
          <p:spPr>
            <a:xfrm rot="5400000">
              <a:off x="4107714" y="-3408666"/>
              <a:ext cx="690764" cy="7560495"/>
            </a:xfrm>
            <a:prstGeom prst="round2SameRect">
              <a:avLst/>
            </a:prstGeom>
            <a:sp3d extrusionH="12700" prstMaterial="plastic">
              <a:bevelT w="50800" h="50800"/>
            </a:sp3d>
          </p:spPr>
          <p:style>
            <a:lnRef idx="1">
              <a:schemeClr val="accent2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2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27" name="Прямоугольник 26"/>
            <p:cNvSpPr/>
            <p:nvPr/>
          </p:nvSpPr>
          <p:spPr>
            <a:xfrm>
              <a:off x="672849" y="32672"/>
              <a:ext cx="7680282" cy="809504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99568" tIns="8890" rIns="8890" bIns="8890" numCol="1" spcCol="1270" anchor="ctr" anchorCtr="0">
              <a:noAutofit/>
            </a:bodyPr>
            <a:lstStyle/>
            <a:p>
              <a:pPr marL="0" lvl="1" algn="l" defTabSz="6223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</a:pPr>
              <a:endParaRPr lang="ru-RU" sz="1400" kern="1200" dirty="0"/>
            </a:p>
          </p:txBody>
        </p:sp>
      </p:grpSp>
      <p:grpSp>
        <p:nvGrpSpPr>
          <p:cNvPr id="8" name="Группа 7"/>
          <p:cNvGrpSpPr/>
          <p:nvPr/>
        </p:nvGrpSpPr>
        <p:grpSpPr>
          <a:xfrm>
            <a:off x="769187" y="2471334"/>
            <a:ext cx="672848" cy="1324551"/>
            <a:chOff x="1" y="811677"/>
            <a:chExt cx="672848" cy="961212"/>
          </a:xfrm>
          <a:scene3d>
            <a:camera prst="orthographicFront"/>
            <a:lightRig rig="flat" dir="t"/>
          </a:scene3d>
        </p:grpSpPr>
        <p:sp>
          <p:nvSpPr>
            <p:cNvPr id="24" name="Нашивка 23"/>
            <p:cNvSpPr/>
            <p:nvPr/>
          </p:nvSpPr>
          <p:spPr>
            <a:xfrm rot="5400000">
              <a:off x="-144181" y="955859"/>
              <a:ext cx="961212" cy="672848"/>
            </a:xfrm>
            <a:prstGeom prst="chevron">
              <a:avLst/>
            </a:prstGeom>
            <a:sp3d prstMaterial="plastic">
              <a:bevelT w="120900" h="88900"/>
              <a:bevelB w="88900" h="31750" prst="angle"/>
            </a:sp3d>
          </p:spPr>
          <p:style>
            <a:lnRef idx="1">
              <a:schemeClr val="accent2">
                <a:hueOff val="1560506"/>
                <a:satOff val="-1946"/>
                <a:lumOff val="458"/>
                <a:alphaOff val="0"/>
              </a:schemeClr>
            </a:lnRef>
            <a:fillRef idx="3">
              <a:schemeClr val="accent2">
                <a:hueOff val="1560506"/>
                <a:satOff val="-1946"/>
                <a:lumOff val="458"/>
                <a:alphaOff val="0"/>
              </a:schemeClr>
            </a:fillRef>
            <a:effectRef idx="2">
              <a:schemeClr val="accent2">
                <a:hueOff val="1560506"/>
                <a:satOff val="-1946"/>
                <a:lumOff val="458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5" name="Нашивка 8"/>
            <p:cNvSpPr/>
            <p:nvPr/>
          </p:nvSpPr>
          <p:spPr>
            <a:xfrm>
              <a:off x="1" y="1148101"/>
              <a:ext cx="672848" cy="288364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1430" tIns="11430" rIns="11430" bIns="11430" numCol="1" spcCol="1270" anchor="ctr" anchorCtr="0">
              <a:noAutofit/>
            </a:bodyPr>
            <a:lstStyle/>
            <a:p>
              <a:pPr lvl="0" algn="ctr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1800" kern="1200" dirty="0" smtClean="0"/>
                <a:t>v</a:t>
              </a:r>
              <a:endParaRPr lang="ru-RU" sz="1800" kern="1200" dirty="0"/>
            </a:p>
          </p:txBody>
        </p:sp>
      </p:grpSp>
      <p:grpSp>
        <p:nvGrpSpPr>
          <p:cNvPr id="9" name="Группа 8"/>
          <p:cNvGrpSpPr/>
          <p:nvPr/>
        </p:nvGrpSpPr>
        <p:grpSpPr>
          <a:xfrm>
            <a:off x="1512270" y="2415254"/>
            <a:ext cx="7593768" cy="1380632"/>
            <a:chOff x="672848" y="811679"/>
            <a:chExt cx="7556751" cy="624788"/>
          </a:xfrm>
          <a:scene3d>
            <a:camera prst="orthographicFront"/>
            <a:lightRig rig="flat" dir="t"/>
          </a:scene3d>
        </p:grpSpPr>
        <p:sp>
          <p:nvSpPr>
            <p:cNvPr id="22" name="Прямоугольник с двумя скругленными соседними углами 21"/>
            <p:cNvSpPr/>
            <p:nvPr/>
          </p:nvSpPr>
          <p:spPr>
            <a:xfrm rot="5400000">
              <a:off x="4138830" y="-2654303"/>
              <a:ext cx="624788" cy="7556751"/>
            </a:xfrm>
            <a:prstGeom prst="round2SameRect">
              <a:avLst/>
            </a:prstGeom>
            <a:sp3d extrusionH="12700" prstMaterial="plastic">
              <a:bevelT w="50800" h="50800"/>
            </a:sp3d>
          </p:spPr>
          <p:style>
            <a:lnRef idx="1">
              <a:schemeClr val="accent2">
                <a:hueOff val="1560506"/>
                <a:satOff val="-1946"/>
                <a:lumOff val="458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2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23" name="Прямоугольник 22"/>
            <p:cNvSpPr/>
            <p:nvPr/>
          </p:nvSpPr>
          <p:spPr>
            <a:xfrm>
              <a:off x="672849" y="842178"/>
              <a:ext cx="7526251" cy="563788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99568" tIns="8890" rIns="8890" bIns="8890" numCol="1" spcCol="1270" anchor="ctr" anchorCtr="0">
              <a:noAutofit/>
            </a:bodyPr>
            <a:lstStyle/>
            <a:p>
              <a:pPr marL="0" lvl="1" defTabSz="6223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</a:pPr>
              <a:endParaRPr lang="ru-RU" sz="1200" dirty="0" smtClean="0"/>
            </a:p>
            <a:p>
              <a:pPr marL="0" lvl="1" algn="l" defTabSz="6223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</a:pPr>
              <a:endParaRPr lang="ru-RU" sz="1400" kern="1200" dirty="0"/>
            </a:p>
          </p:txBody>
        </p:sp>
      </p:grpSp>
      <p:sp>
        <p:nvSpPr>
          <p:cNvPr id="3" name="Прямоугольник 2"/>
          <p:cNvSpPr/>
          <p:nvPr/>
        </p:nvSpPr>
        <p:spPr>
          <a:xfrm>
            <a:off x="1513801" y="1818595"/>
            <a:ext cx="709439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1200" dirty="0"/>
          </a:p>
        </p:txBody>
      </p:sp>
      <p:sp>
        <p:nvSpPr>
          <p:cNvPr id="12" name="TextBox 11"/>
          <p:cNvSpPr txBox="1"/>
          <p:nvPr/>
        </p:nvSpPr>
        <p:spPr>
          <a:xfrm>
            <a:off x="1512268" y="2421202"/>
            <a:ext cx="749859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/>
              <a:t>Результаты СПТ рекомендуется использовать в качестве диагностического компонента воспитательной деятельности образовательной организации. По результатам тестирования проводится профилактическая работа в образовательной организации, вносятся корректировки в имеющиеся планы и программы (это комплексная масштабная работа по профилактике отклоняющегося поведения, суицидального поведения, наркотизации), тем самым создается безопасная среда для подростка. </a:t>
            </a:r>
          </a:p>
        </p:txBody>
      </p:sp>
      <p:sp>
        <p:nvSpPr>
          <p:cNvPr id="16" name="Прямоугольник 15"/>
          <p:cNvSpPr/>
          <p:nvPr/>
        </p:nvSpPr>
        <p:spPr>
          <a:xfrm>
            <a:off x="1544449" y="1470078"/>
            <a:ext cx="7434233" cy="10464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dirty="0"/>
              <a:t>Социально-психологическое тестирование выявляет социально-психологические предпосылки, которые в определенных </a:t>
            </a:r>
            <a:r>
              <a:rPr lang="ru-RU" sz="1200" dirty="0" smtClean="0"/>
              <a:t>обстоятельствах могут </a:t>
            </a:r>
            <a:r>
              <a:rPr lang="ru-RU" sz="1200" dirty="0"/>
              <a:t>стать, или уже стали, значимыми факторами риска возможного вовлечения в зависимое поведение подростка, связанного с дефицитом ресурсов психологической устойчивости </a:t>
            </a:r>
            <a:r>
              <a:rPr lang="ru-RU" sz="1200" dirty="0" smtClean="0"/>
              <a:t>личности</a:t>
            </a:r>
            <a:endParaRPr lang="ru-RU" sz="1200" dirty="0"/>
          </a:p>
          <a:p>
            <a:endParaRPr lang="ru-RU" sz="1400" dirty="0"/>
          </a:p>
        </p:txBody>
      </p:sp>
    </p:spTree>
    <p:extLst>
      <p:ext uri="{BB962C8B-B14F-4D97-AF65-F5344CB8AC3E}">
        <p14:creationId xmlns:p14="http://schemas.microsoft.com/office/powerpoint/2010/main" val="1702870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19B0651-EE4F-4900-A07F-96A6BFA9D0F0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" name="Заголовок 5"/>
          <p:cNvSpPr txBox="1">
            <a:spLocks/>
          </p:cNvSpPr>
          <p:nvPr/>
        </p:nvSpPr>
        <p:spPr>
          <a:xfrm>
            <a:off x="959441" y="339502"/>
            <a:ext cx="77152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6" name="Группа 5"/>
          <p:cNvGrpSpPr/>
          <p:nvPr/>
        </p:nvGrpSpPr>
        <p:grpSpPr>
          <a:xfrm>
            <a:off x="757016" y="1357935"/>
            <a:ext cx="531713" cy="709759"/>
            <a:chOff x="1" y="2171"/>
            <a:chExt cx="672848" cy="961212"/>
          </a:xfrm>
          <a:scene3d>
            <a:camera prst="orthographicFront"/>
            <a:lightRig rig="flat" dir="t"/>
          </a:scene3d>
        </p:grpSpPr>
        <p:sp>
          <p:nvSpPr>
            <p:cNvPr id="28" name="Нашивка 27"/>
            <p:cNvSpPr/>
            <p:nvPr/>
          </p:nvSpPr>
          <p:spPr>
            <a:xfrm rot="5400000">
              <a:off x="-144181" y="146353"/>
              <a:ext cx="961212" cy="672848"/>
            </a:xfrm>
            <a:prstGeom prst="chevron">
              <a:avLst/>
            </a:prstGeom>
            <a:sp3d prstMaterial="plastic">
              <a:bevelT w="120900" h="88900"/>
              <a:bevelB w="88900" h="31750" prst="angle"/>
            </a:sp3d>
          </p:spPr>
          <p:style>
            <a:lnRef idx="1">
              <a:schemeClr val="accent2">
                <a:hueOff val="0"/>
                <a:satOff val="0"/>
                <a:lumOff val="0"/>
                <a:alphaOff val="0"/>
              </a:schemeClr>
            </a:lnRef>
            <a:fillRef idx="3">
              <a:schemeClr val="accent2">
                <a:hueOff val="0"/>
                <a:satOff val="0"/>
                <a:lumOff val="0"/>
                <a:alphaOff val="0"/>
              </a:schemeClr>
            </a:fillRef>
            <a:effectRef idx="2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9" name="Нашивка 4"/>
            <p:cNvSpPr/>
            <p:nvPr/>
          </p:nvSpPr>
          <p:spPr>
            <a:xfrm>
              <a:off x="1" y="338595"/>
              <a:ext cx="672848" cy="288364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1430" tIns="11430" rIns="11430" bIns="11430" numCol="1" spcCol="1270" anchor="ctr" anchorCtr="0">
              <a:noAutofit/>
            </a:bodyPr>
            <a:lstStyle/>
            <a:p>
              <a:pPr lvl="0" algn="ctr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1800" kern="1200" dirty="0" smtClean="0"/>
                <a:t>v</a:t>
              </a:r>
              <a:endParaRPr lang="ru-RU" sz="1800" kern="1200" dirty="0"/>
            </a:p>
          </p:txBody>
        </p:sp>
      </p:grpSp>
      <p:grpSp>
        <p:nvGrpSpPr>
          <p:cNvPr id="7" name="Группа 6"/>
          <p:cNvGrpSpPr/>
          <p:nvPr/>
        </p:nvGrpSpPr>
        <p:grpSpPr>
          <a:xfrm>
            <a:off x="1302846" y="1368150"/>
            <a:ext cx="7200415" cy="477942"/>
            <a:chOff x="672848" y="2173"/>
            <a:chExt cx="7556751" cy="624788"/>
          </a:xfrm>
          <a:scene3d>
            <a:camera prst="orthographicFront"/>
            <a:lightRig rig="flat" dir="t"/>
          </a:scene3d>
        </p:grpSpPr>
        <p:sp>
          <p:nvSpPr>
            <p:cNvPr id="26" name="Прямоугольник с двумя скругленными соседними углами 25"/>
            <p:cNvSpPr/>
            <p:nvPr/>
          </p:nvSpPr>
          <p:spPr>
            <a:xfrm rot="5400000">
              <a:off x="4138830" y="-3463809"/>
              <a:ext cx="624788" cy="7556751"/>
            </a:xfrm>
            <a:prstGeom prst="round2SameRect">
              <a:avLst/>
            </a:prstGeom>
            <a:sp3d extrusionH="12700" prstMaterial="plastic">
              <a:bevelT w="50800" h="50800"/>
            </a:sp3d>
          </p:spPr>
          <p:style>
            <a:lnRef idx="1">
              <a:schemeClr val="accent2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2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27" name="Прямоугольник 26"/>
            <p:cNvSpPr/>
            <p:nvPr/>
          </p:nvSpPr>
          <p:spPr>
            <a:xfrm>
              <a:off x="672849" y="32672"/>
              <a:ext cx="7526251" cy="563788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99568" tIns="8890" rIns="8890" bIns="8890" numCol="1" spcCol="1270" anchor="ctr" anchorCtr="0">
              <a:noAutofit/>
            </a:bodyPr>
            <a:lstStyle/>
            <a:p>
              <a:pPr marL="114300" lvl="1" indent="-114300" algn="l" defTabSz="6223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•"/>
              </a:pPr>
              <a:endParaRPr lang="ru-RU" sz="1400" kern="1200" dirty="0"/>
            </a:p>
          </p:txBody>
        </p:sp>
      </p:grpSp>
      <p:sp>
        <p:nvSpPr>
          <p:cNvPr id="2" name="Прямоугольник 1"/>
          <p:cNvSpPr/>
          <p:nvPr/>
        </p:nvSpPr>
        <p:spPr>
          <a:xfrm>
            <a:off x="1302845" y="1417588"/>
            <a:ext cx="701357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dirty="0"/>
              <a:t>Образовательные организации получают обобщенные и </a:t>
            </a:r>
            <a:r>
              <a:rPr lang="ru-RU" sz="1200" dirty="0" err="1" smtClean="0"/>
              <a:t>пофамильный</a:t>
            </a:r>
            <a:r>
              <a:rPr lang="ru-RU" sz="1200" dirty="0" smtClean="0"/>
              <a:t> список детей и подростков, попавших в группу риска. </a:t>
            </a:r>
            <a:endParaRPr lang="ru-RU" sz="12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1115616" y="242601"/>
            <a:ext cx="7488832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dirty="0">
                <a:latin typeface="+mj-lt"/>
              </a:rPr>
              <a:t>КАКИЕ РЕЗУЛЬТАТЫ ТЕСТИРОВАНИЯ ПРЕДОСТАВЛЯЮТСЯ ОБРАЗОВАТЕЛЬНОЙ ОРГАНИЗАЦИИ?</a:t>
            </a: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3224" y="1885927"/>
            <a:ext cx="679296" cy="1306105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3254" y="2941738"/>
            <a:ext cx="699235" cy="1275703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54251" y="1943002"/>
            <a:ext cx="7350197" cy="1083051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19158" y="3014920"/>
            <a:ext cx="7352413" cy="969348"/>
          </a:xfrm>
          <a:prstGeom prst="rect">
            <a:avLst/>
          </a:prstGeom>
        </p:spPr>
      </p:pic>
      <p:sp>
        <p:nvSpPr>
          <p:cNvPr id="12" name="Прямоугольник 11"/>
          <p:cNvSpPr/>
          <p:nvPr/>
        </p:nvSpPr>
        <p:spPr>
          <a:xfrm>
            <a:off x="1302845" y="1942592"/>
            <a:ext cx="706695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dirty="0"/>
              <a:t>Обобщенные результаты — результаты общие по организации и в разрезе отдельных классов (анализируются и используются для работы педагогов — социальный педагог, классный руководитель, учителя-предметники). Основная задача — знать, в каких классах отмечается повышенная </a:t>
            </a:r>
            <a:r>
              <a:rPr lang="ru-RU" sz="1200" dirty="0" err="1"/>
              <a:t>рискогенность</a:t>
            </a:r>
            <a:r>
              <a:rPr lang="ru-RU" sz="1200" dirty="0"/>
              <a:t> и обеспечить охват воспитательной работы как можно большего количества детей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1415851" y="3014920"/>
            <a:ext cx="718859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dirty="0"/>
              <a:t>С персональными данными имеет право работать только педагог-психолог образовательной организации, который имеет соответствующее образование. </a:t>
            </a:r>
            <a:r>
              <a:rPr lang="ru-RU" sz="1200" dirty="0" smtClean="0"/>
              <a:t>Он </a:t>
            </a:r>
            <a:r>
              <a:rPr lang="ru-RU" sz="1200" dirty="0"/>
              <a:t>оказывает своевременную адресную психолого-педагогическую </a:t>
            </a:r>
            <a:r>
              <a:rPr lang="ru-RU" sz="1200" dirty="0" smtClean="0"/>
              <a:t>помощь. </a:t>
            </a:r>
            <a:endParaRPr lang="ru-RU" sz="1200" dirty="0"/>
          </a:p>
        </p:txBody>
      </p:sp>
    </p:spTree>
    <p:extLst>
      <p:ext uri="{BB962C8B-B14F-4D97-AF65-F5344CB8AC3E}">
        <p14:creationId xmlns:p14="http://schemas.microsoft.com/office/powerpoint/2010/main" val="13699900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000" b="0" dirty="0"/>
              <a:t>Какова периодичность проведения СПТ</a:t>
            </a:r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94946" y="1063227"/>
            <a:ext cx="798645" cy="2150145"/>
          </a:xfrm>
          <a:prstGeom prst="rect">
            <a:avLst/>
          </a:prstGeom>
        </p:spPr>
      </p:pic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19B0651-EE4F-4900-A07F-96A6BFA9D0F0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grpSp>
        <p:nvGrpSpPr>
          <p:cNvPr id="7" name="Группа 6"/>
          <p:cNvGrpSpPr/>
          <p:nvPr/>
        </p:nvGrpSpPr>
        <p:grpSpPr>
          <a:xfrm>
            <a:off x="1593591" y="1081134"/>
            <a:ext cx="7298889" cy="1994672"/>
            <a:chOff x="672848" y="2173"/>
            <a:chExt cx="7556751" cy="624788"/>
          </a:xfrm>
          <a:scene3d>
            <a:camera prst="orthographicFront"/>
            <a:lightRig rig="flat" dir="t"/>
          </a:scene3d>
        </p:grpSpPr>
        <p:sp>
          <p:nvSpPr>
            <p:cNvPr id="8" name="Прямоугольник с двумя скругленными соседними углами 7"/>
            <p:cNvSpPr/>
            <p:nvPr/>
          </p:nvSpPr>
          <p:spPr>
            <a:xfrm rot="5400000">
              <a:off x="4138830" y="-3463809"/>
              <a:ext cx="624788" cy="7556751"/>
            </a:xfrm>
            <a:prstGeom prst="round2SameRect">
              <a:avLst/>
            </a:prstGeom>
            <a:sp3d extrusionH="12700" prstMaterial="plastic">
              <a:bevelT w="50800" h="50800"/>
            </a:sp3d>
          </p:spPr>
          <p:style>
            <a:lnRef idx="1">
              <a:schemeClr val="accent2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2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9" name="Прямоугольник 8"/>
            <p:cNvSpPr/>
            <p:nvPr/>
          </p:nvSpPr>
          <p:spPr>
            <a:xfrm>
              <a:off x="672849" y="32672"/>
              <a:ext cx="7526251" cy="563788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99568" tIns="8890" rIns="8890" bIns="8890" numCol="1" spcCol="1270" anchor="ctr" anchorCtr="0">
              <a:noAutofit/>
            </a:bodyPr>
            <a:lstStyle/>
            <a:p>
              <a:pPr marL="114300" lvl="1" indent="-114300" algn="l" defTabSz="6223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•"/>
              </a:pPr>
              <a:endParaRPr lang="ru-RU" sz="1400" kern="1200" dirty="0"/>
            </a:p>
          </p:txBody>
        </p:sp>
      </p:grpSp>
      <p:sp>
        <p:nvSpPr>
          <p:cNvPr id="6" name="Прямоугольник 5"/>
          <p:cNvSpPr/>
          <p:nvPr/>
        </p:nvSpPr>
        <p:spPr>
          <a:xfrm>
            <a:off x="1547664" y="1131590"/>
            <a:ext cx="7056784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Тестирование проводится на регулярной основе 1 раз в год начиная с 7 класса. Методика СПТ применяется для тестирования лиц подросткового и юношеского возраста </a:t>
            </a:r>
            <a:r>
              <a:rPr lang="ru-RU" dirty="0" smtClean="0"/>
              <a:t>строго с 13 лет</a:t>
            </a:r>
            <a:r>
              <a:rPr lang="ru-RU" dirty="0"/>
              <a:t>, обучающиеся общеобразовательных школ с 7 по 11 класс </a:t>
            </a:r>
            <a:r>
              <a:rPr lang="ru-RU" dirty="0" smtClean="0"/>
              <a:t>, </a:t>
            </a:r>
            <a:r>
              <a:rPr lang="ru-RU" dirty="0"/>
              <a:t>студенты профессиональных и высших образовательных организаций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5673526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000" b="0" dirty="0"/>
              <a:t>Как быть, если в 7 классе есть 12-летние дети, ведь тестирование начинается с 13 лет?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19B0651-EE4F-4900-A07F-96A6BFA9D0F0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1560" y="1123365"/>
            <a:ext cx="798645" cy="2152075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38890" y="1141657"/>
            <a:ext cx="7425572" cy="2115495"/>
          </a:xfrm>
          <a:prstGeom prst="rect">
            <a:avLst/>
          </a:prstGeom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451275" y="1225572"/>
            <a:ext cx="7200800" cy="1947663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ru-RU" sz="1800" dirty="0"/>
              <a:t>При проведении разъяснительной работы родители информируются, о том, что тестирование проходят ежегодно, </a:t>
            </a:r>
            <a:r>
              <a:rPr lang="ru-RU" sz="1800" dirty="0" smtClean="0"/>
              <a:t>строго </a:t>
            </a:r>
            <a:r>
              <a:rPr lang="ru-RU" sz="1800" dirty="0"/>
              <a:t>с 13 лет. </a:t>
            </a:r>
            <a:endParaRPr lang="ru-RU" sz="1800" dirty="0" smtClean="0"/>
          </a:p>
          <a:p>
            <a:pPr marL="0" indent="0">
              <a:buNone/>
            </a:pPr>
            <a:r>
              <a:rPr lang="ru-RU" sz="1800" dirty="0" smtClean="0"/>
              <a:t>Если </a:t>
            </a:r>
            <a:r>
              <a:rPr lang="ru-RU" sz="1800" dirty="0"/>
              <a:t>родитель изъявляет желание протестировать ребенка, не достигшего 13 лет, то ему НИ В КОЕМ СЛУЧАЕ </a:t>
            </a:r>
            <a:r>
              <a:rPr lang="ru-RU" sz="1800" dirty="0" smtClean="0"/>
              <a:t> НЕ предоставляется </a:t>
            </a:r>
            <a:r>
              <a:rPr lang="ru-RU" sz="1800" dirty="0"/>
              <a:t>такая </a:t>
            </a:r>
            <a:r>
              <a:rPr lang="ru-RU" sz="1800" dirty="0" smtClean="0"/>
              <a:t>возможность. ДЕТИ НЕ ДОСТИГШИЕ 13 ЛЕТ не учитываются при подачи количества человек, подлежащих тестированию от класса.</a:t>
            </a:r>
            <a:endParaRPr lang="ru-RU" sz="1800" dirty="0"/>
          </a:p>
        </p:txBody>
      </p:sp>
    </p:spTree>
    <p:extLst>
      <p:ext uri="{BB962C8B-B14F-4D97-AF65-F5344CB8AC3E}">
        <p14:creationId xmlns:p14="http://schemas.microsoft.com/office/powerpoint/2010/main" val="141097627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19B0651-EE4F-4900-A07F-96A6BFA9D0F0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" name="Заголовок 5"/>
          <p:cNvSpPr txBox="1">
            <a:spLocks/>
          </p:cNvSpPr>
          <p:nvPr/>
        </p:nvSpPr>
        <p:spPr>
          <a:xfrm>
            <a:off x="899592" y="339502"/>
            <a:ext cx="7775049" cy="100811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8" name="Группа 7"/>
          <p:cNvGrpSpPr/>
          <p:nvPr/>
        </p:nvGrpSpPr>
        <p:grpSpPr>
          <a:xfrm>
            <a:off x="742623" y="1572389"/>
            <a:ext cx="672848" cy="2471542"/>
            <a:chOff x="1" y="811677"/>
            <a:chExt cx="672848" cy="961212"/>
          </a:xfrm>
          <a:scene3d>
            <a:camera prst="orthographicFront"/>
            <a:lightRig rig="flat" dir="t"/>
          </a:scene3d>
        </p:grpSpPr>
        <p:sp>
          <p:nvSpPr>
            <p:cNvPr id="24" name="Нашивка 23"/>
            <p:cNvSpPr/>
            <p:nvPr/>
          </p:nvSpPr>
          <p:spPr>
            <a:xfrm rot="5400000">
              <a:off x="-144181" y="955859"/>
              <a:ext cx="961212" cy="672848"/>
            </a:xfrm>
            <a:prstGeom prst="chevron">
              <a:avLst/>
            </a:prstGeom>
            <a:sp3d prstMaterial="plastic">
              <a:bevelT w="120900" h="88900"/>
              <a:bevelB w="88900" h="31750" prst="angle"/>
            </a:sp3d>
          </p:spPr>
          <p:style>
            <a:lnRef idx="1">
              <a:schemeClr val="accent2">
                <a:hueOff val="1560506"/>
                <a:satOff val="-1946"/>
                <a:lumOff val="458"/>
                <a:alphaOff val="0"/>
              </a:schemeClr>
            </a:lnRef>
            <a:fillRef idx="3">
              <a:schemeClr val="accent2">
                <a:hueOff val="1560506"/>
                <a:satOff val="-1946"/>
                <a:lumOff val="458"/>
                <a:alphaOff val="0"/>
              </a:schemeClr>
            </a:fillRef>
            <a:effectRef idx="2">
              <a:schemeClr val="accent2">
                <a:hueOff val="1560506"/>
                <a:satOff val="-1946"/>
                <a:lumOff val="458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5" name="Нашивка 8"/>
            <p:cNvSpPr/>
            <p:nvPr/>
          </p:nvSpPr>
          <p:spPr>
            <a:xfrm>
              <a:off x="1" y="1148101"/>
              <a:ext cx="672848" cy="288364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1430" tIns="11430" rIns="11430" bIns="11430" numCol="1" spcCol="1270" anchor="ctr" anchorCtr="0">
              <a:noAutofit/>
            </a:bodyPr>
            <a:lstStyle/>
            <a:p>
              <a:pPr lvl="0" algn="ctr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1800" kern="1200" dirty="0" smtClean="0"/>
                <a:t>v</a:t>
              </a:r>
              <a:endParaRPr lang="ru-RU" sz="1800" kern="1200" dirty="0"/>
            </a:p>
          </p:txBody>
        </p:sp>
      </p:grpSp>
      <p:grpSp>
        <p:nvGrpSpPr>
          <p:cNvPr id="9" name="Группа 8"/>
          <p:cNvGrpSpPr/>
          <p:nvPr/>
        </p:nvGrpSpPr>
        <p:grpSpPr>
          <a:xfrm>
            <a:off x="1445487" y="1596005"/>
            <a:ext cx="7436978" cy="2447928"/>
            <a:chOff x="672848" y="811679"/>
            <a:chExt cx="7556751" cy="624788"/>
          </a:xfrm>
          <a:scene3d>
            <a:camera prst="orthographicFront"/>
            <a:lightRig rig="flat" dir="t"/>
          </a:scene3d>
        </p:grpSpPr>
        <p:sp>
          <p:nvSpPr>
            <p:cNvPr id="22" name="Прямоугольник с двумя скругленными соседними углами 21"/>
            <p:cNvSpPr/>
            <p:nvPr/>
          </p:nvSpPr>
          <p:spPr>
            <a:xfrm rot="5400000">
              <a:off x="4138830" y="-2654303"/>
              <a:ext cx="624788" cy="7556751"/>
            </a:xfrm>
            <a:prstGeom prst="round2SameRect">
              <a:avLst/>
            </a:prstGeom>
            <a:sp3d extrusionH="12700" prstMaterial="plastic">
              <a:bevelT w="50800" h="50800"/>
            </a:sp3d>
          </p:spPr>
          <p:style>
            <a:lnRef idx="1">
              <a:schemeClr val="accent2">
                <a:hueOff val="1560506"/>
                <a:satOff val="-1946"/>
                <a:lumOff val="458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2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23" name="Прямоугольник 22"/>
            <p:cNvSpPr/>
            <p:nvPr/>
          </p:nvSpPr>
          <p:spPr>
            <a:xfrm>
              <a:off x="672849" y="842178"/>
              <a:ext cx="7526251" cy="563788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99568" tIns="8890" rIns="8890" bIns="8890" numCol="1" spcCol="1270" anchor="ctr" anchorCtr="0">
              <a:noAutofit/>
            </a:bodyPr>
            <a:lstStyle/>
            <a:p>
              <a:pPr marL="114300" lvl="1" indent="-114300" algn="l" defTabSz="6223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•"/>
              </a:pPr>
              <a:endParaRPr lang="ru-RU" sz="1400" kern="1200" dirty="0"/>
            </a:p>
          </p:txBody>
        </p:sp>
      </p:grpSp>
      <p:sp>
        <p:nvSpPr>
          <p:cNvPr id="2" name="Прямоугольник 1"/>
          <p:cNvSpPr/>
          <p:nvPr/>
        </p:nvSpPr>
        <p:spPr>
          <a:xfrm>
            <a:off x="899593" y="333244"/>
            <a:ext cx="798287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/>
              <a:t>Как быть, если в </a:t>
            </a:r>
            <a:r>
              <a:rPr lang="ru-RU" sz="2000" dirty="0" smtClean="0"/>
              <a:t> группе </a:t>
            </a:r>
            <a:r>
              <a:rPr lang="ru-RU" sz="2000" dirty="0"/>
              <a:t>есть </a:t>
            </a:r>
            <a:r>
              <a:rPr lang="ru-RU" sz="2000" dirty="0" smtClean="0"/>
              <a:t>студенты старше 23 летнего возраста?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1547664" y="1572389"/>
            <a:ext cx="7416824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/>
              <a:t>В соответствии с Порядком </a:t>
            </a:r>
            <a:r>
              <a:rPr lang="ru-RU" sz="1400" dirty="0" smtClean="0"/>
              <a:t>проведения социально-психологического тестирования , СПТ </a:t>
            </a:r>
            <a:r>
              <a:rPr lang="ru-RU" sz="1400" dirty="0"/>
              <a:t>проводится в отношении обучающихся, достигших возраста тринадцати </a:t>
            </a:r>
            <a:r>
              <a:rPr lang="ru-RU" sz="1400" dirty="0" smtClean="0"/>
              <a:t>лет.</a:t>
            </a:r>
          </a:p>
          <a:p>
            <a:r>
              <a:rPr lang="ru-RU" sz="1400" dirty="0" smtClean="0"/>
              <a:t>Верхняя </a:t>
            </a:r>
            <a:r>
              <a:rPr lang="ru-RU" sz="1400" dirty="0"/>
              <a:t>возрастная граница для участников </a:t>
            </a:r>
            <a:r>
              <a:rPr lang="ru-RU" sz="1400" dirty="0" smtClean="0"/>
              <a:t>тестирования не регламентирована.</a:t>
            </a:r>
          </a:p>
          <a:p>
            <a:r>
              <a:rPr lang="ru-RU" sz="1400" dirty="0" smtClean="0"/>
              <a:t>В соответствии с приказом министерства образования и науки Республики Татарстан № под-1511/22 от 09.09.2022 « О порядке проведения социально-психологического тестирования среди обучающихся общеобразовательных организаций Республики Татарстан, обучающихся профессиональных образовательных организаций и студентов образовательных организаций высшего образования в 2022-2023 учебном году», рекомендовано проведение СПТ среди несовершеннолетних студентов образовательных организаций высшего образования – 1 курс</a:t>
            </a:r>
            <a:endParaRPr lang="ru-RU" sz="1400" dirty="0"/>
          </a:p>
        </p:txBody>
      </p:sp>
    </p:spTree>
    <p:extLst>
      <p:ext uri="{BB962C8B-B14F-4D97-AF65-F5344CB8AC3E}">
        <p14:creationId xmlns:p14="http://schemas.microsoft.com/office/powerpoint/2010/main" val="5206118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3568" y="267494"/>
            <a:ext cx="8075240" cy="857250"/>
          </a:xfrm>
        </p:spPr>
        <p:txBody>
          <a:bodyPr>
            <a:noAutofit/>
          </a:bodyPr>
          <a:lstStyle/>
          <a:p>
            <a:r>
              <a:rPr lang="ru-RU" sz="2000" dirty="0" smtClean="0"/>
              <a:t>Обязана ли образовательная организация формировать списки тех, кто подлежит прохождению медицинского профилактического осмотра, строго по списку детей, попавших в группу риска по СПТ? </a:t>
            </a:r>
            <a:endParaRPr lang="ru-RU" sz="200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19B0651-EE4F-4900-A07F-96A6BFA9D0F0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7" y="1707654"/>
            <a:ext cx="792163" cy="2609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8330" y="1707654"/>
            <a:ext cx="7560841" cy="26828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441060" y="1716435"/>
            <a:ext cx="7272733" cy="260106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1600" dirty="0" smtClean="0"/>
              <a:t>Нет, не обязана. Образовательной организации рекомендуется составлять списки лиц для прохождения профилактических медицинских осмотров на основании учета комплекса критериев, в том числе - социальных, педагогических.</a:t>
            </a:r>
          </a:p>
          <a:p>
            <a:pPr marL="0" indent="0">
              <a:buNone/>
            </a:pPr>
            <a:r>
              <a:rPr lang="ru-RU" sz="1600" dirty="0" smtClean="0"/>
              <a:t>Важно при этом соблюсти численный баланс: направить на </a:t>
            </a:r>
            <a:r>
              <a:rPr lang="ru-RU" sz="1600" dirty="0"/>
              <a:t>медицинское освидетельствование </a:t>
            </a:r>
            <a:r>
              <a:rPr lang="ru-RU" sz="1600" dirty="0" smtClean="0"/>
              <a:t>от класса</a:t>
            </a:r>
            <a:r>
              <a:rPr lang="en-US" sz="1600" dirty="0" smtClean="0"/>
              <a:t>/</a:t>
            </a:r>
            <a:r>
              <a:rPr lang="ru-RU" sz="1600" dirty="0" smtClean="0"/>
              <a:t>группы  столько же человек, сколько человек попало в группу риска по СПТ. Таким образом, в тех организациях, где </a:t>
            </a:r>
            <a:r>
              <a:rPr lang="ru-RU" sz="1600" dirty="0" err="1" smtClean="0"/>
              <a:t>рискогенность</a:t>
            </a:r>
            <a:r>
              <a:rPr lang="ru-RU" sz="1600" dirty="0" smtClean="0"/>
              <a:t> социально-психологических условий у учащихся выше, в тех организациях большее количество обучающихся попадут на медицинские профилактические осмотры. </a:t>
            </a:r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394640952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2000" dirty="0" smtClean="0"/>
              <a:t>Куда обратиться, чтобы получить доступ к личному кабинету, ответственного за проведение СПТ, технический сбой?</a:t>
            </a:r>
            <a:endParaRPr lang="ru-RU" sz="200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19B0651-EE4F-4900-A07F-96A6BFA9D0F0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3142" y="1923678"/>
            <a:ext cx="798513" cy="2152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41" y="1923678"/>
            <a:ext cx="6336704" cy="21161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475656" y="1995686"/>
            <a:ext cx="5725144" cy="180364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1800" dirty="0" smtClean="0"/>
              <a:t>По данным вопросам можно написать письмо на электронный адрес </a:t>
            </a:r>
            <a:r>
              <a:rPr lang="en-US" sz="1800" dirty="0" smtClean="0">
                <a:hlinkClick r:id="rId4"/>
              </a:rPr>
              <a:t>obr.opros@tatar.ru</a:t>
            </a:r>
            <a:endParaRPr lang="en-US" sz="1800" dirty="0" smtClean="0"/>
          </a:p>
          <a:p>
            <a:pPr marL="0" indent="0">
              <a:buNone/>
            </a:pPr>
            <a:r>
              <a:rPr lang="ru-RU" sz="1800" dirty="0" smtClean="0"/>
              <a:t>Посмотреть статистику прохождения тестирования по районам можно на сайте </a:t>
            </a:r>
            <a:r>
              <a:rPr lang="en-US" sz="1800" dirty="0" smtClean="0">
                <a:hlinkClick r:id="rId5"/>
              </a:rPr>
              <a:t>https://stats.test-edu.ru</a:t>
            </a:r>
            <a:endParaRPr lang="ru-RU" sz="1800" dirty="0"/>
          </a:p>
        </p:txBody>
      </p:sp>
    </p:spTree>
    <p:extLst>
      <p:ext uri="{BB962C8B-B14F-4D97-AF65-F5344CB8AC3E}">
        <p14:creationId xmlns:p14="http://schemas.microsoft.com/office/powerpoint/2010/main" val="2422195770"/>
      </p:ext>
    </p:extLst>
  </p:cSld>
  <p:clrMapOvr>
    <a:masterClrMapping/>
  </p:clrMapOvr>
</p:sld>
</file>

<file path=ppt/theme/theme1.xml><?xml version="1.0" encoding="utf-8"?>
<a:theme xmlns:a="http://schemas.openxmlformats.org/drawingml/2006/main" name="4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Классическая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7192</TotalTime>
  <Words>576</Words>
  <Application>Microsoft Office PowerPoint</Application>
  <PresentationFormat>Экран (16:9)</PresentationFormat>
  <Paragraphs>38</Paragraphs>
  <Slides>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4_Тема Office</vt:lpstr>
      <vt:lpstr>    Социально-психологическое тестирование в 2022-2023 учебном году     </vt:lpstr>
      <vt:lpstr>Презентация PowerPoint</vt:lpstr>
      <vt:lpstr>Презентация PowerPoint</vt:lpstr>
      <vt:lpstr>Какова периодичность проведения СПТ</vt:lpstr>
      <vt:lpstr>Как быть, если в 7 классе есть 12-летние дети, ведь тестирование начинается с 13 лет?</vt:lpstr>
      <vt:lpstr>Презентация PowerPoint</vt:lpstr>
      <vt:lpstr>Обязана ли образовательная организация формировать списки тех, кто подлежит прохождению медицинского профилактического осмотра, строго по списку детей, попавших в группу риска по СПТ? </vt:lpstr>
      <vt:lpstr>Куда обратиться, чтобы получить доступ к личному кабинету, ответственного за проведение СПТ, технический сбой?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Ковалева Валерия Юрьевна</dc:creator>
  <cp:lastModifiedBy>Миша</cp:lastModifiedBy>
  <cp:revision>711</cp:revision>
  <cp:lastPrinted>2022-03-22T05:37:45Z</cp:lastPrinted>
  <dcterms:created xsi:type="dcterms:W3CDTF">2015-10-13T08:15:21Z</dcterms:created>
  <dcterms:modified xsi:type="dcterms:W3CDTF">2022-09-21T12:17:18Z</dcterms:modified>
</cp:coreProperties>
</file>